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2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77" r:id="rId24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42" Type="http://schemas.openxmlformats.org/officeDocument/2006/relationships/slide" Target="slides/slide12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0" name="Shape 10710"/>
        <p:cNvGrpSpPr/>
        <p:nvPr/>
      </p:nvGrpSpPr>
      <p:grpSpPr>
        <a:xfrm>
          <a:off x="0" y="0"/>
          <a:ext cx="0" cy="0"/>
          <a:chOff x="0" y="0"/>
          <a:chExt cx="0" cy="0"/>
        </a:xfrm>
      </p:grpSpPr>
      <p:sp>
        <p:nvSpPr>
          <p:cNvPr id="10711" name="Google Shape;10711;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0712" name="Google Shape;10712;p122:notes"/>
          <p:cNvSpPr/>
          <p:nvPr>
            <p:ph idx="2" type="sldImg"/>
          </p:nvPr>
        </p:nvSpPr>
        <p:spPr>
          <a:xfrm>
            <a:off x="1181100" y="698500"/>
            <a:ext cx="4649788"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13" name="Google Shape;10713;p122:notes"/>
          <p:cNvSpPr txBox="1"/>
          <p:nvPr>
            <p:ph idx="1" type="body"/>
          </p:nvPr>
        </p:nvSpPr>
        <p:spPr>
          <a:xfrm>
            <a:off x="935038" y="4416425"/>
            <a:ext cx="5140325" cy="41814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slide illustrates the Data Strategy Framework.  As shown, it consists of Goals, and a data strategy of three components, that is of governance, structure, and services.  </a:t>
            </a:r>
            <a:endParaRPr/>
          </a:p>
          <a:p>
            <a:pPr indent="0" lvl="0" marL="0" rtl="0" algn="l">
              <a:spcBef>
                <a:spcPts val="0"/>
              </a:spcBef>
              <a:spcAft>
                <a:spcPts val="0"/>
              </a:spcAft>
              <a:buNone/>
            </a:pPr>
            <a:r>
              <a:rPr lang="en-US"/>
              <a:t>Data strategy starts with goals.  These goals are business goals and are normally well outside the bounds of the data strategy itself.  Business goals include things like “increase market share” and “decrease cycle time”.  Business goals drive the data strategy and there are comprehensive methods of translating them into data management goals that support attainment of the business goals. Goals drive the data strategy.</a:t>
            </a:r>
            <a:endParaRPr/>
          </a:p>
          <a:p>
            <a:pPr indent="0" lvl="0" marL="0" rtl="0" algn="l">
              <a:spcBef>
                <a:spcPts val="0"/>
              </a:spcBef>
              <a:spcAft>
                <a:spcPts val="0"/>
              </a:spcAft>
              <a:buNone/>
            </a:pPr>
            <a:r>
              <a:rPr lang="en-US"/>
              <a:t>Within the data strategy, we find ourselves dealing with the Structure of our data (which is where a lot of us live and never come up for air).  We find ourselves dealing with Services that make the data available and with Governance which establishes procedures, sets standards, and generally specifies how everything fits and works together to meet the corporate goals, so maybe the arrow from Goals to Data Strategy needs to be two ended.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notesSlide" Target="../notesSlides/notesSlide122.xml"/></Relationships>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4" name="Shape 10714"/>
        <p:cNvGrpSpPr/>
        <p:nvPr/>
      </p:nvGrpSpPr>
      <p:grpSpPr>
        <a:xfrm>
          <a:off x="0" y="0"/>
          <a:ext cx="0" cy="0"/>
          <a:chOff x="0" y="0"/>
          <a:chExt cx="0" cy="0"/>
        </a:xfrm>
      </p:grpSpPr>
      <p:sp>
        <p:nvSpPr>
          <p:cNvPr id="10715" name="Google Shape;10715;p1552"/>
          <p:cNvSpPr txBox="1"/>
          <p:nvPr>
            <p:ph type="title"/>
          </p:nvPr>
        </p:nvSpPr>
        <p:spPr>
          <a:xfrm>
            <a:off x="1295400" y="228600"/>
            <a:ext cx="7467600" cy="1143000"/>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b="1" lang="en-US"/>
              <a:t>The DRM Data Strategy Framework</a:t>
            </a:r>
            <a:r>
              <a:rPr lang="en-US" sz="3200"/>
              <a:t>  </a:t>
            </a:r>
            <a:endParaRPr/>
          </a:p>
        </p:txBody>
      </p:sp>
      <p:sp>
        <p:nvSpPr>
          <p:cNvPr id="10716" name="Google Shape;10716;p1552"/>
          <p:cNvSpPr txBox="1"/>
          <p:nvPr/>
        </p:nvSpPr>
        <p:spPr>
          <a:xfrm>
            <a:off x="246063" y="5483225"/>
            <a:ext cx="8382000" cy="822325"/>
          </a:xfrm>
          <a:prstGeom prst="rect">
            <a:avLst/>
          </a:prstGeom>
          <a:solidFill>
            <a:srgbClr val="800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00"/>
              </a:buClr>
              <a:buSzPts val="2400"/>
              <a:buFont typeface="Verdana"/>
              <a:buNone/>
            </a:pPr>
            <a:r>
              <a:rPr b="1" i="0" lang="en-US" sz="2400" u="none" cap="none" strike="noStrike">
                <a:solidFill>
                  <a:srgbClr val="FFFF00"/>
                </a:solidFill>
                <a:latin typeface="Verdana"/>
                <a:ea typeface="Verdana"/>
                <a:cs typeface="Verdana"/>
                <a:sym typeface="Verdana"/>
              </a:rPr>
              <a:t>Goals drive; governance controls; structure defines; and services enable data strategy.</a:t>
            </a:r>
            <a:endParaRPr/>
          </a:p>
        </p:txBody>
      </p:sp>
      <p:sp>
        <p:nvSpPr>
          <p:cNvPr id="10717" name="Google Shape;10717;p1552"/>
          <p:cNvSpPr txBox="1"/>
          <p:nvPr/>
        </p:nvSpPr>
        <p:spPr>
          <a:xfrm>
            <a:off x="517525" y="6289675"/>
            <a:ext cx="18415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10718" name="Google Shape;10718;p1552"/>
          <p:cNvGrpSpPr/>
          <p:nvPr/>
        </p:nvGrpSpPr>
        <p:grpSpPr>
          <a:xfrm>
            <a:off x="457200" y="1597025"/>
            <a:ext cx="8321675" cy="3505200"/>
            <a:chOff x="384" y="1008"/>
            <a:chExt cx="5241" cy="2208"/>
          </a:xfrm>
        </p:grpSpPr>
        <p:grpSp>
          <p:nvGrpSpPr>
            <p:cNvPr id="10719" name="Google Shape;10719;p1552"/>
            <p:cNvGrpSpPr/>
            <p:nvPr/>
          </p:nvGrpSpPr>
          <p:grpSpPr>
            <a:xfrm>
              <a:off x="384" y="1104"/>
              <a:ext cx="2898" cy="538"/>
              <a:chOff x="671" y="672"/>
              <a:chExt cx="3139" cy="576"/>
            </a:xfrm>
          </p:grpSpPr>
          <p:sp>
            <p:nvSpPr>
              <p:cNvPr id="10720" name="Google Shape;10720;p1552"/>
              <p:cNvSpPr/>
              <p:nvPr/>
            </p:nvSpPr>
            <p:spPr>
              <a:xfrm>
                <a:off x="671" y="672"/>
                <a:ext cx="1039" cy="576"/>
              </a:xfrm>
              <a:prstGeom prst="ellipse">
                <a:avLst/>
              </a:prstGeom>
              <a:solidFill>
                <a:srgbClr val="8000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a:buNone/>
                </a:pPr>
                <a:r>
                  <a:rPr b="1" i="0" lang="en-US" sz="1800" u="none" cap="none" strike="noStrike">
                    <a:solidFill>
                      <a:srgbClr val="FFFF00"/>
                    </a:solidFill>
                    <a:latin typeface="Arial"/>
                    <a:ea typeface="Arial"/>
                    <a:cs typeface="Arial"/>
                    <a:sym typeface="Arial"/>
                  </a:rPr>
                  <a:t>Business &amp;</a:t>
                </a:r>
                <a:endParaRPr/>
              </a:p>
              <a:p>
                <a:pPr indent="0" lvl="0" marL="0" marR="0" rtl="0" algn="ctr">
                  <a:lnSpc>
                    <a:spcPct val="100000"/>
                  </a:lnSpc>
                  <a:spcBef>
                    <a:spcPts val="0"/>
                  </a:spcBef>
                  <a:spcAft>
                    <a:spcPts val="0"/>
                  </a:spcAft>
                  <a:buClr>
                    <a:srgbClr val="FFFF00"/>
                  </a:buClr>
                  <a:buSzPts val="1800"/>
                  <a:buFont typeface="Arial"/>
                  <a:buNone/>
                </a:pPr>
                <a:r>
                  <a:rPr b="1" i="0" lang="en-US" sz="1800" u="none" cap="none" strike="noStrike">
                    <a:solidFill>
                      <a:srgbClr val="FFFF00"/>
                    </a:solidFill>
                    <a:latin typeface="Arial"/>
                    <a:ea typeface="Arial"/>
                    <a:cs typeface="Arial"/>
                    <a:sym typeface="Arial"/>
                  </a:rPr>
                  <a:t>Data Goals</a:t>
                </a:r>
                <a:r>
                  <a:rPr b="0" i="0" lang="en-US" sz="1800" u="none" cap="none" strike="noStrike">
                    <a:solidFill>
                      <a:srgbClr val="000000"/>
                    </a:solidFill>
                    <a:latin typeface="Arial"/>
                    <a:ea typeface="Arial"/>
                    <a:cs typeface="Arial"/>
                    <a:sym typeface="Arial"/>
                  </a:rPr>
                  <a:t> </a:t>
                </a:r>
                <a:endParaRPr/>
              </a:p>
            </p:txBody>
          </p:sp>
          <p:sp>
            <p:nvSpPr>
              <p:cNvPr id="10721" name="Google Shape;10721;p1552"/>
              <p:cNvSpPr/>
              <p:nvPr/>
            </p:nvSpPr>
            <p:spPr>
              <a:xfrm>
                <a:off x="1679" y="816"/>
                <a:ext cx="2131" cy="336"/>
              </a:xfrm>
              <a:custGeom>
                <a:rect b="b" l="l" r="r" t="t"/>
                <a:pathLst>
                  <a:path extrusionOk="0" h="21600" w="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8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22" name="Google Shape;10722;p1552"/>
              <p:cNvSpPr txBox="1"/>
              <p:nvPr/>
            </p:nvSpPr>
            <p:spPr>
              <a:xfrm>
                <a:off x="2386" y="848"/>
                <a:ext cx="498" cy="2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drive</a:t>
                </a:r>
                <a:endParaRPr/>
              </a:p>
            </p:txBody>
          </p:sp>
        </p:grpSp>
        <p:sp>
          <p:nvSpPr>
            <p:cNvPr id="10723" name="Google Shape;10723;p1552"/>
            <p:cNvSpPr/>
            <p:nvPr/>
          </p:nvSpPr>
          <p:spPr>
            <a:xfrm>
              <a:off x="1804" y="1872"/>
              <a:ext cx="2114" cy="912"/>
            </a:xfrm>
            <a:prstGeom prst="triangle">
              <a:avLst>
                <a:gd fmla="val 50000" name="adj"/>
              </a:avLst>
            </a:prstGeom>
            <a:solidFill>
              <a:srgbClr val="003300"/>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0724" name="Google Shape;10724;p1552"/>
            <p:cNvSpPr/>
            <p:nvPr/>
          </p:nvSpPr>
          <p:spPr>
            <a:xfrm>
              <a:off x="2245" y="1508"/>
              <a:ext cx="1215" cy="508"/>
            </a:xfrm>
            <a:prstGeom prst="ellipse">
              <a:avLst/>
            </a:prstGeom>
            <a:solidFill>
              <a:srgbClr val="0000FF"/>
            </a:solidFill>
            <a:ln cap="flat" cmpd="sng" w="9525">
              <a:solidFill>
                <a:srgbClr val="000000"/>
              </a:solidFill>
              <a:prstDash val="solid"/>
              <a:round/>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0725" name="Google Shape;10725;p1552"/>
            <p:cNvSpPr/>
            <p:nvPr/>
          </p:nvSpPr>
          <p:spPr>
            <a:xfrm>
              <a:off x="3504" y="2544"/>
              <a:ext cx="1920" cy="672"/>
            </a:xfrm>
            <a:prstGeom prst="ellipse">
              <a:avLst/>
            </a:prstGeom>
            <a:solidFill>
              <a:srgbClr val="FFCC00"/>
            </a:solidFill>
            <a:ln cap="flat" cmpd="sng" w="9525">
              <a:solidFill>
                <a:srgbClr val="000000"/>
              </a:solidFill>
              <a:prstDash val="solid"/>
              <a:round/>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Information Sharing/Exchange</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(Services)</a:t>
              </a:r>
              <a:endParaRPr/>
            </a:p>
          </p:txBody>
        </p:sp>
        <p:sp>
          <p:nvSpPr>
            <p:cNvPr id="10726" name="Google Shape;10726;p1552"/>
            <p:cNvSpPr txBox="1"/>
            <p:nvPr/>
          </p:nvSpPr>
          <p:spPr>
            <a:xfrm>
              <a:off x="2352" y="1632"/>
              <a:ext cx="1041" cy="2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Governance</a:t>
              </a:r>
              <a:endParaRPr/>
            </a:p>
          </p:txBody>
        </p:sp>
        <p:sp>
          <p:nvSpPr>
            <p:cNvPr id="10727" name="Google Shape;10727;p1552"/>
            <p:cNvSpPr txBox="1"/>
            <p:nvPr/>
          </p:nvSpPr>
          <p:spPr>
            <a:xfrm>
              <a:off x="2182" y="2391"/>
              <a:ext cx="1326" cy="2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66"/>
                </a:buClr>
                <a:buSzPts val="2000"/>
                <a:buFont typeface="Arial Black"/>
                <a:buNone/>
              </a:pPr>
              <a:r>
                <a:rPr b="1" i="0" lang="en-US" sz="2000" u="none" cap="none" strike="noStrike">
                  <a:solidFill>
                    <a:srgbClr val="FFFF66"/>
                  </a:solidFill>
                  <a:latin typeface="Arial Black"/>
                  <a:ea typeface="Arial Black"/>
                  <a:cs typeface="Arial Black"/>
                  <a:sym typeface="Arial Black"/>
                </a:rPr>
                <a:t>Data Strategy</a:t>
              </a:r>
              <a:endParaRPr/>
            </a:p>
          </p:txBody>
        </p:sp>
        <p:sp>
          <p:nvSpPr>
            <p:cNvPr id="10728" name="Google Shape;10728;p1552"/>
            <p:cNvSpPr/>
            <p:nvPr/>
          </p:nvSpPr>
          <p:spPr>
            <a:xfrm>
              <a:off x="528" y="2544"/>
              <a:ext cx="1503" cy="672"/>
            </a:xfrm>
            <a:prstGeom prst="ellipse">
              <a:avLst/>
            </a:prstGeom>
            <a:solidFill>
              <a:srgbClr val="00CC00"/>
            </a:solidFill>
            <a:ln cap="flat" cmpd="sng" w="9525">
              <a:solidFill>
                <a:srgbClr val="000000"/>
              </a:solidFill>
              <a:prstDash val="solid"/>
              <a:round/>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t/>
              </a:r>
              <a:endParaRPr b="1" i="0" sz="2000" u="none" cap="none" strike="noStrike">
                <a:solidFill>
                  <a:srgbClr val="000000"/>
                </a:solidFill>
                <a:latin typeface="Arial"/>
                <a:ea typeface="Arial"/>
                <a:cs typeface="Arial"/>
                <a:sym typeface="Arial"/>
              </a:endParaRPr>
            </a:p>
          </p:txBody>
        </p:sp>
        <p:sp>
          <p:nvSpPr>
            <p:cNvPr id="10729" name="Google Shape;10729;p1552"/>
            <p:cNvSpPr txBox="1"/>
            <p:nvPr/>
          </p:nvSpPr>
          <p:spPr>
            <a:xfrm>
              <a:off x="606" y="2769"/>
              <a:ext cx="1316" cy="3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Data Architecture</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(Structure)</a:t>
              </a:r>
              <a:endParaRPr/>
            </a:p>
          </p:txBody>
        </p:sp>
        <p:sp>
          <p:nvSpPr>
            <p:cNvPr id="10730" name="Google Shape;10730;p1552"/>
            <p:cNvSpPr txBox="1"/>
            <p:nvPr/>
          </p:nvSpPr>
          <p:spPr>
            <a:xfrm>
              <a:off x="3984" y="1008"/>
              <a:ext cx="1641" cy="9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1" i="1" lang="en-US" sz="2400" u="none" cap="none" strike="noStrike">
                  <a:solidFill>
                    <a:srgbClr val="000000"/>
                  </a:solidFill>
                  <a:latin typeface="Times New Roman"/>
                  <a:ea typeface="Times New Roman"/>
                  <a:cs typeface="Times New Roman"/>
                  <a:sym typeface="Times New Roman"/>
                </a:rPr>
                <a:t>The Rule: All 3 </a:t>
              </a:r>
              <a:endParaRPr/>
            </a:p>
            <a:p>
              <a:pPr indent="0" lvl="0" marL="0" marR="0" rtl="0" algn="l">
                <a:lnSpc>
                  <a:spcPct val="100000"/>
                </a:lnSpc>
                <a:spcBef>
                  <a:spcPts val="0"/>
                </a:spcBef>
                <a:spcAft>
                  <a:spcPts val="0"/>
                </a:spcAft>
                <a:buClr>
                  <a:srgbClr val="000000"/>
                </a:buClr>
                <a:buSzPts val="2400"/>
                <a:buFont typeface="Times New Roman"/>
                <a:buNone/>
              </a:pPr>
              <a:r>
                <a:rPr b="1" i="1" lang="en-US" sz="2400" u="none" cap="none" strike="noStrike">
                  <a:solidFill>
                    <a:srgbClr val="000000"/>
                  </a:solidFill>
                  <a:latin typeface="Times New Roman"/>
                  <a:ea typeface="Times New Roman"/>
                  <a:cs typeface="Times New Roman"/>
                  <a:sym typeface="Times New Roman"/>
                </a:rPr>
                <a:t>pillars are required</a:t>
              </a:r>
              <a:endParaRPr/>
            </a:p>
            <a:p>
              <a:pPr indent="0" lvl="0" marL="0" marR="0" rtl="0" algn="l">
                <a:lnSpc>
                  <a:spcPct val="100000"/>
                </a:lnSpc>
                <a:spcBef>
                  <a:spcPts val="0"/>
                </a:spcBef>
                <a:spcAft>
                  <a:spcPts val="0"/>
                </a:spcAft>
                <a:buClr>
                  <a:srgbClr val="000000"/>
                </a:buClr>
                <a:buSzPts val="2400"/>
                <a:buFont typeface="Times New Roman"/>
                <a:buNone/>
              </a:pPr>
              <a:r>
                <a:rPr b="1" i="1" lang="en-US" sz="2400" u="none" cap="none" strike="noStrike">
                  <a:solidFill>
                    <a:srgbClr val="000000"/>
                  </a:solidFill>
                  <a:latin typeface="Times New Roman"/>
                  <a:ea typeface="Times New Roman"/>
                  <a:cs typeface="Times New Roman"/>
                  <a:sym typeface="Times New Roman"/>
                </a:rPr>
                <a:t>for an effective</a:t>
              </a:r>
              <a:endParaRPr/>
            </a:p>
            <a:p>
              <a:pPr indent="0" lvl="0" marL="0" marR="0" rtl="0" algn="l">
                <a:lnSpc>
                  <a:spcPct val="100000"/>
                </a:lnSpc>
                <a:spcBef>
                  <a:spcPts val="0"/>
                </a:spcBef>
                <a:spcAft>
                  <a:spcPts val="0"/>
                </a:spcAft>
                <a:buClr>
                  <a:srgbClr val="000000"/>
                </a:buClr>
                <a:buSzPts val="2400"/>
                <a:buFont typeface="Times New Roman"/>
                <a:buNone/>
              </a:pPr>
              <a:r>
                <a:rPr b="1" i="1" lang="en-US" sz="2400" u="none" cap="none" strike="noStrike">
                  <a:solidFill>
                    <a:srgbClr val="000000"/>
                  </a:solidFill>
                  <a:latin typeface="Times New Roman"/>
                  <a:ea typeface="Times New Roman"/>
                  <a:cs typeface="Times New Roman"/>
                  <a:sym typeface="Times New Roman"/>
                </a:rPr>
                <a:t>data strategy.</a:t>
              </a:r>
              <a:endParaRPr/>
            </a:p>
          </p:txBody>
        </p:sp>
      </p:grpSp>
      <p:sp>
        <p:nvSpPr>
          <p:cNvPr id="10731" name="Google Shape;10731;p1552"/>
          <p:cNvSpPr txBox="1"/>
          <p:nvPr/>
        </p:nvSpPr>
        <p:spPr>
          <a:xfrm>
            <a:off x="1258888" y="6583363"/>
            <a:ext cx="4489450" cy="274637"/>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Arial"/>
                <a:ea typeface="Arial"/>
                <a:cs typeface="Arial"/>
                <a:sym typeface="Arial"/>
              </a:rPr>
              <a:t>Special thanks to Laila Moretto and Forrest Snyder, MITRE Corp.</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